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310" r:id="rId4"/>
    <p:sldId id="287" r:id="rId5"/>
    <p:sldId id="282" r:id="rId6"/>
    <p:sldId id="283" r:id="rId7"/>
    <p:sldId id="285" r:id="rId8"/>
    <p:sldId id="311" r:id="rId9"/>
    <p:sldId id="284" r:id="rId10"/>
    <p:sldId id="286"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1" r:id="rId24"/>
    <p:sldId id="302" r:id="rId25"/>
    <p:sldId id="303" r:id="rId26"/>
    <p:sldId id="307" r:id="rId27"/>
    <p:sldId id="304" r:id="rId28"/>
    <p:sldId id="305" r:id="rId29"/>
    <p:sldId id="306" r:id="rId30"/>
    <p:sldId id="308" r:id="rId31"/>
    <p:sldId id="309" r:id="rId32"/>
    <p:sldId id="281"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352" autoAdjust="0"/>
  </p:normalViewPr>
  <p:slideViewPr>
    <p:cSldViewPr>
      <p:cViewPr varScale="1">
        <p:scale>
          <a:sx n="71" d="100"/>
          <a:sy n="71" d="100"/>
        </p:scale>
        <p:origin x="1134"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74373B-F86D-4B13-841C-C105BF3BBBCB}" type="datetimeFigureOut">
              <a:rPr lang="en-US" smtClean="0"/>
              <a:t>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0DE2E6-E971-499E-944D-6C5EB4BF6A4B}" type="slidenum">
              <a:rPr lang="en-US" smtClean="0"/>
              <a:t>‹#›</a:t>
            </a:fld>
            <a:endParaRPr lang="en-US"/>
          </a:p>
        </p:txBody>
      </p:sp>
    </p:spTree>
    <p:extLst>
      <p:ext uri="{BB962C8B-B14F-4D97-AF65-F5344CB8AC3E}">
        <p14:creationId xmlns:p14="http://schemas.microsoft.com/office/powerpoint/2010/main" val="405157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40DE2E6-E971-499E-944D-6C5EB4BF6A4B}" type="slidenum">
              <a:rPr lang="en-US" smtClean="0"/>
              <a:t>3</a:t>
            </a:fld>
            <a:endParaRPr lang="en-US"/>
          </a:p>
        </p:txBody>
      </p:sp>
    </p:spTree>
    <p:extLst>
      <p:ext uri="{BB962C8B-B14F-4D97-AF65-F5344CB8AC3E}">
        <p14:creationId xmlns:p14="http://schemas.microsoft.com/office/powerpoint/2010/main" val="2358122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13</a:t>
            </a:fld>
            <a:endParaRPr lang="en-US"/>
          </a:p>
        </p:txBody>
      </p:sp>
    </p:spTree>
    <p:extLst>
      <p:ext uri="{BB962C8B-B14F-4D97-AF65-F5344CB8AC3E}">
        <p14:creationId xmlns:p14="http://schemas.microsoft.com/office/powerpoint/2010/main" val="3728211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14</a:t>
            </a:fld>
            <a:endParaRPr lang="en-US"/>
          </a:p>
        </p:txBody>
      </p:sp>
    </p:spTree>
    <p:extLst>
      <p:ext uri="{BB962C8B-B14F-4D97-AF65-F5344CB8AC3E}">
        <p14:creationId xmlns:p14="http://schemas.microsoft.com/office/powerpoint/2010/main" val="2896328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15</a:t>
            </a:fld>
            <a:endParaRPr lang="en-US"/>
          </a:p>
        </p:txBody>
      </p:sp>
    </p:spTree>
    <p:extLst>
      <p:ext uri="{BB962C8B-B14F-4D97-AF65-F5344CB8AC3E}">
        <p14:creationId xmlns:p14="http://schemas.microsoft.com/office/powerpoint/2010/main" val="1321087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16</a:t>
            </a:fld>
            <a:endParaRPr lang="en-US"/>
          </a:p>
        </p:txBody>
      </p:sp>
    </p:spTree>
    <p:extLst>
      <p:ext uri="{BB962C8B-B14F-4D97-AF65-F5344CB8AC3E}">
        <p14:creationId xmlns:p14="http://schemas.microsoft.com/office/powerpoint/2010/main" val="3396244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19</a:t>
            </a:fld>
            <a:endParaRPr lang="en-US"/>
          </a:p>
        </p:txBody>
      </p:sp>
    </p:spTree>
    <p:extLst>
      <p:ext uri="{BB962C8B-B14F-4D97-AF65-F5344CB8AC3E}">
        <p14:creationId xmlns:p14="http://schemas.microsoft.com/office/powerpoint/2010/main" val="1218297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20</a:t>
            </a:fld>
            <a:endParaRPr lang="en-US"/>
          </a:p>
        </p:txBody>
      </p:sp>
    </p:spTree>
    <p:extLst>
      <p:ext uri="{BB962C8B-B14F-4D97-AF65-F5344CB8AC3E}">
        <p14:creationId xmlns:p14="http://schemas.microsoft.com/office/powerpoint/2010/main" val="3843871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21</a:t>
            </a:fld>
            <a:endParaRPr lang="en-US"/>
          </a:p>
        </p:txBody>
      </p:sp>
    </p:spTree>
    <p:extLst>
      <p:ext uri="{BB962C8B-B14F-4D97-AF65-F5344CB8AC3E}">
        <p14:creationId xmlns:p14="http://schemas.microsoft.com/office/powerpoint/2010/main" val="1943639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23</a:t>
            </a:fld>
            <a:endParaRPr lang="en-US"/>
          </a:p>
        </p:txBody>
      </p:sp>
    </p:spTree>
    <p:extLst>
      <p:ext uri="{BB962C8B-B14F-4D97-AF65-F5344CB8AC3E}">
        <p14:creationId xmlns:p14="http://schemas.microsoft.com/office/powerpoint/2010/main" val="2682459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24</a:t>
            </a:fld>
            <a:endParaRPr lang="en-US"/>
          </a:p>
        </p:txBody>
      </p:sp>
    </p:spTree>
    <p:extLst>
      <p:ext uri="{BB962C8B-B14F-4D97-AF65-F5344CB8AC3E}">
        <p14:creationId xmlns:p14="http://schemas.microsoft.com/office/powerpoint/2010/main" val="121508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5</a:t>
            </a:fld>
            <a:endParaRPr lang="en-US"/>
          </a:p>
        </p:txBody>
      </p:sp>
    </p:spTree>
    <p:extLst>
      <p:ext uri="{BB962C8B-B14F-4D97-AF65-F5344CB8AC3E}">
        <p14:creationId xmlns:p14="http://schemas.microsoft.com/office/powerpoint/2010/main" val="3928638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6</a:t>
            </a:fld>
            <a:endParaRPr lang="en-US"/>
          </a:p>
        </p:txBody>
      </p:sp>
    </p:spTree>
    <p:extLst>
      <p:ext uri="{BB962C8B-B14F-4D97-AF65-F5344CB8AC3E}">
        <p14:creationId xmlns:p14="http://schemas.microsoft.com/office/powerpoint/2010/main" val="2214295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7</a:t>
            </a:fld>
            <a:endParaRPr lang="en-US"/>
          </a:p>
        </p:txBody>
      </p:sp>
    </p:spTree>
    <p:extLst>
      <p:ext uri="{BB962C8B-B14F-4D97-AF65-F5344CB8AC3E}">
        <p14:creationId xmlns:p14="http://schemas.microsoft.com/office/powerpoint/2010/main" val="389509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8</a:t>
            </a:fld>
            <a:endParaRPr lang="en-US"/>
          </a:p>
        </p:txBody>
      </p:sp>
    </p:spTree>
    <p:extLst>
      <p:ext uri="{BB962C8B-B14F-4D97-AF65-F5344CB8AC3E}">
        <p14:creationId xmlns:p14="http://schemas.microsoft.com/office/powerpoint/2010/main" val="38950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9</a:t>
            </a:fld>
            <a:endParaRPr lang="en-US"/>
          </a:p>
        </p:txBody>
      </p:sp>
    </p:spTree>
    <p:extLst>
      <p:ext uri="{BB962C8B-B14F-4D97-AF65-F5344CB8AC3E}">
        <p14:creationId xmlns:p14="http://schemas.microsoft.com/office/powerpoint/2010/main" val="253271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10</a:t>
            </a:fld>
            <a:endParaRPr lang="en-US"/>
          </a:p>
        </p:txBody>
      </p:sp>
    </p:spTree>
    <p:extLst>
      <p:ext uri="{BB962C8B-B14F-4D97-AF65-F5344CB8AC3E}">
        <p14:creationId xmlns:p14="http://schemas.microsoft.com/office/powerpoint/2010/main" val="1896687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0DE2E6-E971-499E-944D-6C5EB4BF6A4B}" type="slidenum">
              <a:rPr lang="en-US" smtClean="0"/>
              <a:t>11</a:t>
            </a:fld>
            <a:endParaRPr lang="en-US"/>
          </a:p>
        </p:txBody>
      </p:sp>
    </p:spTree>
    <p:extLst>
      <p:ext uri="{BB962C8B-B14F-4D97-AF65-F5344CB8AC3E}">
        <p14:creationId xmlns:p14="http://schemas.microsoft.com/office/powerpoint/2010/main" val="3067637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40DE2E6-E971-499E-944D-6C5EB4BF6A4B}" type="slidenum">
              <a:rPr lang="en-US" smtClean="0"/>
              <a:t>12</a:t>
            </a:fld>
            <a:endParaRPr lang="en-US"/>
          </a:p>
        </p:txBody>
      </p:sp>
    </p:spTree>
    <p:extLst>
      <p:ext uri="{BB962C8B-B14F-4D97-AF65-F5344CB8AC3E}">
        <p14:creationId xmlns:p14="http://schemas.microsoft.com/office/powerpoint/2010/main" val="131937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7C90831-46C7-4C7E-BD50-2DEAE2D190B3}" type="slidenum">
              <a:rPr lang="en-US"/>
              <a:pPr/>
              <a:t>‹#›</a:t>
            </a:fld>
            <a:endParaRPr lang="en-US"/>
          </a:p>
        </p:txBody>
      </p:sp>
    </p:spTree>
    <p:extLst>
      <p:ext uri="{BB962C8B-B14F-4D97-AF65-F5344CB8AC3E}">
        <p14:creationId xmlns:p14="http://schemas.microsoft.com/office/powerpoint/2010/main" val="1508966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6B82B75-7126-4F52-B655-F7352FB04972}" type="slidenum">
              <a:rPr lang="en-US"/>
              <a:pPr/>
              <a:t>‹#›</a:t>
            </a:fld>
            <a:endParaRPr lang="en-US"/>
          </a:p>
        </p:txBody>
      </p:sp>
    </p:spTree>
    <p:extLst>
      <p:ext uri="{BB962C8B-B14F-4D97-AF65-F5344CB8AC3E}">
        <p14:creationId xmlns:p14="http://schemas.microsoft.com/office/powerpoint/2010/main" val="1171834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27D9130-C866-418E-9536-6DF67012FF9D}" type="slidenum">
              <a:rPr lang="en-US"/>
              <a:pPr/>
              <a:t>‹#›</a:t>
            </a:fld>
            <a:endParaRPr lang="en-US"/>
          </a:p>
        </p:txBody>
      </p:sp>
    </p:spTree>
    <p:extLst>
      <p:ext uri="{BB962C8B-B14F-4D97-AF65-F5344CB8AC3E}">
        <p14:creationId xmlns:p14="http://schemas.microsoft.com/office/powerpoint/2010/main" val="331779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AE1CABA-E4F1-4806-9F77-46BC833E8E65}" type="slidenum">
              <a:rPr lang="en-US"/>
              <a:pPr/>
              <a:t>‹#›</a:t>
            </a:fld>
            <a:endParaRPr lang="en-US"/>
          </a:p>
        </p:txBody>
      </p:sp>
    </p:spTree>
    <p:extLst>
      <p:ext uri="{BB962C8B-B14F-4D97-AF65-F5344CB8AC3E}">
        <p14:creationId xmlns:p14="http://schemas.microsoft.com/office/powerpoint/2010/main" val="2961821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CA7D87C-5402-41A0-AAA3-71F03F31A977}" type="slidenum">
              <a:rPr lang="en-US"/>
              <a:pPr/>
              <a:t>‹#›</a:t>
            </a:fld>
            <a:endParaRPr lang="en-US"/>
          </a:p>
        </p:txBody>
      </p:sp>
    </p:spTree>
    <p:extLst>
      <p:ext uri="{BB962C8B-B14F-4D97-AF65-F5344CB8AC3E}">
        <p14:creationId xmlns:p14="http://schemas.microsoft.com/office/powerpoint/2010/main" val="270180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7431D67F-A671-4566-B6DE-06FF053D7912}" type="slidenum">
              <a:rPr lang="en-US"/>
              <a:pPr/>
              <a:t>‹#›</a:t>
            </a:fld>
            <a:endParaRPr lang="en-US"/>
          </a:p>
        </p:txBody>
      </p:sp>
    </p:spTree>
    <p:extLst>
      <p:ext uri="{BB962C8B-B14F-4D97-AF65-F5344CB8AC3E}">
        <p14:creationId xmlns:p14="http://schemas.microsoft.com/office/powerpoint/2010/main" val="201123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AA6D060B-8999-484A-8E80-BFEE6B9F3641}" type="slidenum">
              <a:rPr lang="en-US"/>
              <a:pPr/>
              <a:t>‹#›</a:t>
            </a:fld>
            <a:endParaRPr lang="en-US"/>
          </a:p>
        </p:txBody>
      </p:sp>
    </p:spTree>
    <p:extLst>
      <p:ext uri="{BB962C8B-B14F-4D97-AF65-F5344CB8AC3E}">
        <p14:creationId xmlns:p14="http://schemas.microsoft.com/office/powerpoint/2010/main" val="188515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C0546596-528B-472A-A504-B78F74BFEE9E}" type="slidenum">
              <a:rPr lang="en-US"/>
              <a:pPr/>
              <a:t>‹#›</a:t>
            </a:fld>
            <a:endParaRPr lang="en-US"/>
          </a:p>
        </p:txBody>
      </p:sp>
    </p:spTree>
    <p:extLst>
      <p:ext uri="{BB962C8B-B14F-4D97-AF65-F5344CB8AC3E}">
        <p14:creationId xmlns:p14="http://schemas.microsoft.com/office/powerpoint/2010/main" val="83949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7CE4761E-76E1-4FC7-8AB1-B795A49DA7E9}" type="slidenum">
              <a:rPr lang="en-US"/>
              <a:pPr/>
              <a:t>‹#›</a:t>
            </a:fld>
            <a:endParaRPr lang="en-US"/>
          </a:p>
        </p:txBody>
      </p:sp>
    </p:spTree>
    <p:extLst>
      <p:ext uri="{BB962C8B-B14F-4D97-AF65-F5344CB8AC3E}">
        <p14:creationId xmlns:p14="http://schemas.microsoft.com/office/powerpoint/2010/main" val="200035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F59FF0D-B1FE-48D0-BD05-49FC16085B09}" type="slidenum">
              <a:rPr lang="en-US"/>
              <a:pPr/>
              <a:t>‹#›</a:t>
            </a:fld>
            <a:endParaRPr lang="en-US"/>
          </a:p>
        </p:txBody>
      </p:sp>
    </p:spTree>
    <p:extLst>
      <p:ext uri="{BB962C8B-B14F-4D97-AF65-F5344CB8AC3E}">
        <p14:creationId xmlns:p14="http://schemas.microsoft.com/office/powerpoint/2010/main" val="1965164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A069FB51-0B4E-48F3-A085-DFAAB7237FDE}" type="slidenum">
              <a:rPr lang="en-US"/>
              <a:pPr/>
              <a:t>‹#›</a:t>
            </a:fld>
            <a:endParaRPr lang="en-US"/>
          </a:p>
        </p:txBody>
      </p:sp>
    </p:spTree>
    <p:extLst>
      <p:ext uri="{BB962C8B-B14F-4D97-AF65-F5344CB8AC3E}">
        <p14:creationId xmlns:p14="http://schemas.microsoft.com/office/powerpoint/2010/main" val="892184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74E859E6-F2C0-4623-A284-26FC62227FB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endParaRPr lang="en-US"/>
          </a:p>
        </p:txBody>
      </p:sp>
      <p:sp>
        <p:nvSpPr>
          <p:cNvPr id="2051" name="Rectangle 3"/>
          <p:cNvSpPr>
            <a:spLocks noGrp="1" noChangeArrowheads="1"/>
          </p:cNvSpPr>
          <p:nvPr>
            <p:ph type="subTitle" idx="1"/>
          </p:nvPr>
        </p:nvSpPr>
        <p:spPr/>
        <p:txBody>
          <a:bodyPr/>
          <a:lstStyle/>
          <a:p>
            <a:pPr eaLnBrk="1" hangingPunct="1"/>
            <a:endParaRPr lang="en-US"/>
          </a:p>
        </p:txBody>
      </p:sp>
      <p:sp>
        <p:nvSpPr>
          <p:cNvPr id="2052" name="Rectangle 4"/>
          <p:cNvSpPr>
            <a:spLocks noChangeArrowheads="1"/>
          </p:cNvSpPr>
          <p:nvPr/>
        </p:nvSpPr>
        <p:spPr bwMode="auto">
          <a:xfrm>
            <a:off x="0" y="0"/>
            <a:ext cx="9140825" cy="6858000"/>
          </a:xfrm>
          <a:prstGeom prst="rect">
            <a:avLst/>
          </a:prstGeom>
          <a:solidFill>
            <a:srgbClr val="CC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2053" name="Rectangle 5"/>
          <p:cNvSpPr>
            <a:spLocks noChangeArrowheads="1"/>
          </p:cNvSpPr>
          <p:nvPr/>
        </p:nvSpPr>
        <p:spPr bwMode="auto">
          <a:xfrm>
            <a:off x="0" y="0"/>
            <a:ext cx="9144000" cy="6858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205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0175"/>
            <a:ext cx="1828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0013" y="1900238"/>
            <a:ext cx="6402387"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Rectangle 8"/>
          <p:cNvSpPr>
            <a:spLocks noChangeArrowheads="1"/>
          </p:cNvSpPr>
          <p:nvPr/>
        </p:nvSpPr>
        <p:spPr bwMode="auto">
          <a:xfrm>
            <a:off x="304800" y="4267200"/>
            <a:ext cx="81534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4000" b="1" dirty="0" err="1">
                <a:solidFill>
                  <a:schemeClr val="bg1"/>
                </a:solidFill>
              </a:rPr>
              <a:t>Sybex</a:t>
            </a:r>
            <a:r>
              <a:rPr lang="en-US" sz="4000" b="1" dirty="0">
                <a:solidFill>
                  <a:schemeClr val="bg1"/>
                </a:solidFill>
              </a:rPr>
              <a:t> CCENT 100-101</a:t>
            </a:r>
          </a:p>
          <a:p>
            <a:pPr algn="ctr" eaLnBrk="1" hangingPunct="1"/>
            <a:r>
              <a:rPr lang="en-US" sz="3600" b="1" dirty="0">
                <a:solidFill>
                  <a:schemeClr val="bg1"/>
                </a:solidFill>
              </a:rPr>
              <a:t>Chapter 2: </a:t>
            </a:r>
            <a:r>
              <a:rPr lang="en-US" sz="3600" dirty="0">
                <a:solidFill>
                  <a:schemeClr val="bg1"/>
                </a:solidFill>
              </a:rPr>
              <a:t>Ethernet Networking and Data Encapsulation</a:t>
            </a:r>
            <a:endParaRPr lang="en-US" sz="3600" b="1" dirty="0">
              <a:solidFill>
                <a:schemeClr val="bg1"/>
              </a:solidFill>
            </a:endParaRPr>
          </a:p>
        </p:txBody>
      </p:sp>
      <p:sp>
        <p:nvSpPr>
          <p:cNvPr id="2057" name="Rectangle 9"/>
          <p:cNvSpPr>
            <a:spLocks noGrp="1" noChangeArrowheads="1"/>
          </p:cNvSpPr>
          <p:nvPr>
            <p:ph type="subTitle" idx="1"/>
          </p:nvPr>
        </p:nvSpPr>
        <p:spPr>
          <a:xfrm>
            <a:off x="1905000" y="6288977"/>
            <a:ext cx="5486400" cy="427038"/>
          </a:xfrm>
          <a:noFill/>
        </p:spPr>
        <p:txBody>
          <a:bodyPr/>
          <a:lstStyle/>
          <a:p>
            <a:pPr eaLnBrk="1" hangingPunct="1">
              <a:lnSpc>
                <a:spcPct val="90000"/>
              </a:lnSpc>
            </a:pPr>
            <a:r>
              <a:rPr lang="en-US" i="1" dirty="0"/>
              <a:t>Instructor</a:t>
            </a:r>
            <a:r>
              <a:rPr lang="en-US" dirty="0"/>
              <a:t> &amp; Todd Lammle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2.6: Full-duplex example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7690" y="2209800"/>
            <a:ext cx="8239110" cy="2291557"/>
          </a:xfrm>
        </p:spPr>
      </p:pic>
      <p:sp>
        <p:nvSpPr>
          <p:cNvPr id="5" name="Rectangle 4"/>
          <p:cNvSpPr/>
          <p:nvPr/>
        </p:nvSpPr>
        <p:spPr>
          <a:xfrm>
            <a:off x="533400" y="5181600"/>
            <a:ext cx="8305800" cy="646331"/>
          </a:xfrm>
          <a:prstGeom prst="rect">
            <a:avLst/>
          </a:prstGeom>
        </p:spPr>
        <p:txBody>
          <a:bodyPr wrap="square">
            <a:spAutoFit/>
          </a:bodyPr>
          <a:lstStyle/>
          <a:p>
            <a:pPr algn="ctr"/>
            <a:r>
              <a:rPr lang="en-US" dirty="0">
                <a:latin typeface="Times New Roman" panose="02020603050405020304" pitchFamily="18" charset="0"/>
                <a:ea typeface="Times New Roman" panose="02020603050405020304" pitchFamily="18" charset="0"/>
              </a:rPr>
              <a:t>Figure 2.6 shows four hosts connected to a switch, plus a hub, and definitely try not to use hubs if you can help it!</a:t>
            </a:r>
            <a:endParaRPr lang="en-US" dirty="0"/>
          </a:p>
        </p:txBody>
      </p:sp>
    </p:spTree>
    <p:extLst>
      <p:ext uri="{BB962C8B-B14F-4D97-AF65-F5344CB8AC3E}">
        <p14:creationId xmlns:p14="http://schemas.microsoft.com/office/powerpoint/2010/main" val="4166261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2.7: Ethernet addressing using MAC addresses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2209800"/>
            <a:ext cx="7675485" cy="1905000"/>
          </a:xfrm>
        </p:spPr>
      </p:pic>
      <p:sp>
        <p:nvSpPr>
          <p:cNvPr id="5" name="Rectangle 4"/>
          <p:cNvSpPr/>
          <p:nvPr/>
        </p:nvSpPr>
        <p:spPr>
          <a:xfrm>
            <a:off x="304800" y="5029200"/>
            <a:ext cx="8763000" cy="369332"/>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Figure 2.7 shows the 48-bit MAC addresses and how the bits are divided.</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8088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2.8: Typical Ethernet frame format</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 y="2286000"/>
            <a:ext cx="7613374" cy="1371600"/>
          </a:xfrm>
        </p:spPr>
      </p:pic>
      <p:sp>
        <p:nvSpPr>
          <p:cNvPr id="5" name="Rectangle 4"/>
          <p:cNvSpPr/>
          <p:nvPr/>
        </p:nvSpPr>
        <p:spPr>
          <a:xfrm>
            <a:off x="152400" y="4537046"/>
            <a:ext cx="8763000" cy="1200329"/>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The function of Ethernet stations is to pass data frames between each other using a group of bits known as a MAC frame format. This provides error detection from a </a:t>
            </a:r>
            <a:r>
              <a:rPr lang="en-US" i="1" dirty="0">
                <a:latin typeface="Times New Roman" panose="02020603050405020304" pitchFamily="18" charset="0"/>
                <a:ea typeface="Times New Roman" panose="02020603050405020304" pitchFamily="18" charset="0"/>
              </a:rPr>
              <a:t>cyclic redundancy check (CRC)</a:t>
            </a:r>
            <a:r>
              <a:rPr lang="en-US" dirty="0">
                <a:latin typeface="Times New Roman" panose="02020603050405020304" pitchFamily="18" charset="0"/>
                <a:ea typeface="Times New Roman" panose="02020603050405020304" pitchFamily="18" charset="0"/>
              </a:rPr>
              <a:t>. But remember—this is error detection, not error correction. An example of a typical Ethernet frame used today is shown in Figure 2.8.</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493587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2.9: Category 5 Enhanced UTP cable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29000" y="4018630"/>
            <a:ext cx="3581400" cy="2777881"/>
          </a:xfrm>
        </p:spPr>
      </p:pic>
      <p:sp>
        <p:nvSpPr>
          <p:cNvPr id="5" name="Rectangle 4"/>
          <p:cNvSpPr/>
          <p:nvPr/>
        </p:nvSpPr>
        <p:spPr>
          <a:xfrm>
            <a:off x="381000" y="1417638"/>
            <a:ext cx="8229600" cy="2539157"/>
          </a:xfrm>
          <a:prstGeom prst="rect">
            <a:avLst/>
          </a:prstGeom>
        </p:spPr>
        <p:txBody>
          <a:bodyPr wrap="square">
            <a:spAutoFit/>
          </a:bodyPr>
          <a:lstStyle/>
          <a:p>
            <a:pPr marL="457200" marR="0" indent="457200">
              <a:spcBef>
                <a:spcPts val="0"/>
              </a:spcBef>
              <a:spcAft>
                <a:spcPts val="600"/>
              </a:spcAft>
            </a:pPr>
            <a:r>
              <a:rPr lang="en-US" sz="2400" dirty="0" smtClean="0">
                <a:latin typeface="Times New Roman" panose="02020603050405020304" pitchFamily="18" charset="0"/>
                <a:ea typeface="Times New Roman" panose="02020603050405020304" pitchFamily="18" charset="0"/>
              </a:rPr>
              <a:t>There are three </a:t>
            </a:r>
            <a:r>
              <a:rPr lang="en-US" sz="2400" dirty="0">
                <a:latin typeface="Times New Roman" panose="02020603050405020304" pitchFamily="18" charset="0"/>
                <a:ea typeface="Times New Roman" panose="02020603050405020304" pitchFamily="18" charset="0"/>
              </a:rPr>
              <a:t>types of </a:t>
            </a:r>
            <a:r>
              <a:rPr lang="en-US" sz="2400" dirty="0" smtClean="0">
                <a:latin typeface="Times New Roman" panose="02020603050405020304" pitchFamily="18" charset="0"/>
                <a:ea typeface="Times New Roman" panose="02020603050405020304" pitchFamily="18" charset="0"/>
              </a:rPr>
              <a:t>Ethernet cables:</a:t>
            </a:r>
            <a:endParaRPr lang="en-US" sz="2400" dirty="0">
              <a:latin typeface="Times New Roman" panose="02020603050405020304" pitchFamily="18" charset="0"/>
              <a:ea typeface="Times New Roman" panose="02020603050405020304" pitchFamily="18" charset="0"/>
            </a:endParaRPr>
          </a:p>
          <a:p>
            <a:pPr marL="342900" marR="0" lvl="0" indent="-342900">
              <a:spcBef>
                <a:spcPts val="600"/>
              </a:spcBef>
              <a:spcAft>
                <a:spcPts val="0"/>
              </a:spcAft>
              <a:buFont typeface="Wingdings" panose="05000000000000000000" pitchFamily="2" charset="2"/>
              <a:buChar char=""/>
              <a:tabLst>
                <a:tab pos="1143000" algn="l"/>
              </a:tabLst>
            </a:pPr>
            <a:r>
              <a:rPr lang="en-US" sz="2400" dirty="0">
                <a:latin typeface="Times New Roman" panose="02020603050405020304" pitchFamily="18" charset="0"/>
                <a:ea typeface="Times New Roman" panose="02020603050405020304" pitchFamily="18" charset="0"/>
              </a:rPr>
              <a:t>Straight-through cable</a:t>
            </a:r>
          </a:p>
          <a:p>
            <a:pPr marL="342900" marR="0" lvl="0" indent="-342900">
              <a:spcBef>
                <a:spcPts val="0"/>
              </a:spcBef>
              <a:spcAft>
                <a:spcPts val="0"/>
              </a:spcAft>
              <a:buFont typeface="Wingdings" panose="05000000000000000000" pitchFamily="2" charset="2"/>
              <a:buChar char=""/>
              <a:tabLst>
                <a:tab pos="1143000" algn="l"/>
              </a:tabLst>
            </a:pPr>
            <a:r>
              <a:rPr lang="en-US" sz="2400" dirty="0">
                <a:latin typeface="Times New Roman" panose="02020603050405020304" pitchFamily="18" charset="0"/>
                <a:ea typeface="Times New Roman" panose="02020603050405020304" pitchFamily="18" charset="0"/>
              </a:rPr>
              <a:t>Crossover cable</a:t>
            </a:r>
          </a:p>
          <a:p>
            <a:pPr marL="342900" marR="0" lvl="0" indent="-342900">
              <a:spcBef>
                <a:spcPts val="0"/>
              </a:spcBef>
              <a:spcAft>
                <a:spcPts val="600"/>
              </a:spcAft>
              <a:buFont typeface="Wingdings" panose="05000000000000000000" pitchFamily="2" charset="2"/>
              <a:buChar char=""/>
              <a:tabLst>
                <a:tab pos="1143000" algn="l"/>
              </a:tabLst>
            </a:pPr>
            <a:r>
              <a:rPr lang="en-US" sz="2400" dirty="0">
                <a:latin typeface="Times New Roman" panose="02020603050405020304" pitchFamily="18" charset="0"/>
                <a:ea typeface="Times New Roman" panose="02020603050405020304" pitchFamily="18" charset="0"/>
              </a:rPr>
              <a:t>Rolled cable</a:t>
            </a:r>
          </a:p>
          <a:p>
            <a:r>
              <a:rPr lang="en-US" sz="2400" dirty="0" smtClean="0">
                <a:latin typeface="Times New Roman" panose="02020603050405020304" pitchFamily="18" charset="0"/>
                <a:ea typeface="Times New Roman" panose="02020603050405020304" pitchFamily="18" charset="0"/>
              </a:rPr>
              <a:t>The </a:t>
            </a:r>
            <a:r>
              <a:rPr lang="en-US" sz="2400" dirty="0">
                <a:latin typeface="Times New Roman" panose="02020603050405020304" pitchFamily="18" charset="0"/>
                <a:ea typeface="Times New Roman" panose="02020603050405020304" pitchFamily="18" charset="0"/>
              </a:rPr>
              <a:t>most common Ethernet cable used </a:t>
            </a:r>
            <a:r>
              <a:rPr lang="en-US" sz="2400" dirty="0" smtClean="0">
                <a:latin typeface="Times New Roman" panose="02020603050405020304" pitchFamily="18" charset="0"/>
                <a:ea typeface="Times New Roman" panose="02020603050405020304" pitchFamily="18" charset="0"/>
              </a:rPr>
              <a:t>today is the </a:t>
            </a:r>
            <a:r>
              <a:rPr lang="en-US" sz="2400" dirty="0">
                <a:latin typeface="Times New Roman" panose="02020603050405020304" pitchFamily="18" charset="0"/>
                <a:ea typeface="Times New Roman" panose="02020603050405020304" pitchFamily="18" charset="0"/>
              </a:rPr>
              <a:t>category 5 Enhanced Unshielded Twisted Pair (UTP), shown in </a:t>
            </a:r>
            <a:r>
              <a:rPr lang="en-US" sz="2400" dirty="0" smtClean="0">
                <a:latin typeface="Times New Roman" panose="02020603050405020304" pitchFamily="18" charset="0"/>
                <a:ea typeface="Times New Roman" panose="02020603050405020304" pitchFamily="18" charset="0"/>
              </a:rPr>
              <a:t>this figure</a:t>
            </a:r>
            <a:endParaRPr lang="en-US" sz="2400" dirty="0"/>
          </a:p>
        </p:txBody>
      </p:sp>
    </p:spTree>
    <p:extLst>
      <p:ext uri="{BB962C8B-B14F-4D97-AF65-F5344CB8AC3E}">
        <p14:creationId xmlns:p14="http://schemas.microsoft.com/office/powerpoint/2010/main" val="4172230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2.10: Straight-through Ethernet cable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0200" y="1981200"/>
            <a:ext cx="5740260" cy="3429000"/>
          </a:xfrm>
        </p:spPr>
      </p:pic>
      <p:sp>
        <p:nvSpPr>
          <p:cNvPr id="5" name="Rectangle 4"/>
          <p:cNvSpPr/>
          <p:nvPr/>
        </p:nvSpPr>
        <p:spPr>
          <a:xfrm>
            <a:off x="304800" y="5638800"/>
            <a:ext cx="8763000" cy="1077218"/>
          </a:xfrm>
          <a:prstGeom prst="rect">
            <a:avLst/>
          </a:prstGeom>
        </p:spPr>
        <p:txBody>
          <a:bodyPr wrap="square">
            <a:spAutoFit/>
          </a:bodyPr>
          <a:lstStyle/>
          <a:p>
            <a:pPr marL="457200" marR="0">
              <a:spcBef>
                <a:spcPts val="0"/>
              </a:spcBef>
              <a:spcAft>
                <a:spcPts val="600"/>
              </a:spcAft>
            </a:pPr>
            <a:r>
              <a:rPr lang="en-US" dirty="0">
                <a:latin typeface="Times New Roman" panose="02020603050405020304" pitchFamily="18" charset="0"/>
                <a:ea typeface="Times New Roman" panose="02020603050405020304" pitchFamily="18" charset="0"/>
              </a:rPr>
              <a:t>Can be used to connect the following devices:</a:t>
            </a:r>
          </a:p>
          <a:p>
            <a:pPr marL="742950" marR="0" indent="-285750">
              <a:spcBef>
                <a:spcPts val="0"/>
              </a:spcBef>
              <a:spcAft>
                <a:spcPts val="600"/>
              </a:spcAf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Host to switch or hub</a:t>
            </a:r>
          </a:p>
          <a:p>
            <a:pPr marL="742950" marR="0" indent="-285750">
              <a:spcBef>
                <a:spcPts val="0"/>
              </a:spcBef>
              <a:spcAft>
                <a:spcPts val="600"/>
              </a:spcAft>
              <a:buFont typeface="Arial" panose="020B0604020202020204" pitchFamily="34" charset="0"/>
              <a:buChar char="•"/>
            </a:pPr>
            <a:r>
              <a:rPr lang="en-US" dirty="0">
                <a:effectLst/>
                <a:latin typeface="Times New Roman" panose="02020603050405020304" pitchFamily="18" charset="0"/>
                <a:ea typeface="Times New Roman" panose="02020603050405020304" pitchFamily="18" charset="0"/>
              </a:rPr>
              <a:t>Router to switch or hub</a:t>
            </a:r>
          </a:p>
        </p:txBody>
      </p:sp>
    </p:spTree>
    <p:extLst>
      <p:ext uri="{BB962C8B-B14F-4D97-AF65-F5344CB8AC3E}">
        <p14:creationId xmlns:p14="http://schemas.microsoft.com/office/powerpoint/2010/main" val="1396480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2.11: Crossover Ethernet cable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90359" y="1828800"/>
            <a:ext cx="5963281" cy="2971800"/>
          </a:xfrm>
        </p:spPr>
      </p:pic>
      <p:sp>
        <p:nvSpPr>
          <p:cNvPr id="5" name="Rectangle 4"/>
          <p:cNvSpPr/>
          <p:nvPr/>
        </p:nvSpPr>
        <p:spPr>
          <a:xfrm>
            <a:off x="685800" y="5181600"/>
            <a:ext cx="8077200" cy="1477328"/>
          </a:xfrm>
          <a:prstGeom prst="rect">
            <a:avLst/>
          </a:prstGeom>
        </p:spPr>
        <p:txBody>
          <a:bodyPr wrap="square">
            <a:spAutoFit/>
          </a:bodyPr>
          <a:lstStyle/>
          <a:p>
            <a:pPr algn="just"/>
            <a:r>
              <a:rPr lang="en-US" dirty="0">
                <a:latin typeface="Times New Roman" panose="02020603050405020304" pitchFamily="18" charset="0"/>
                <a:ea typeface="Times New Roman" panose="02020603050405020304" pitchFamily="18" charset="0"/>
              </a:rPr>
              <a:t>Notice that instead of connecting 1 to 1, 2 to 2, and so on, here we connect pins 1 to 3 and 2 to 6 on each side of the cable. </a:t>
            </a:r>
          </a:p>
          <a:p>
            <a:pPr algn="just"/>
            <a:endParaRPr lang="en-US" dirty="0"/>
          </a:p>
          <a:p>
            <a:pPr algn="just"/>
            <a:r>
              <a:rPr lang="en-US" dirty="0"/>
              <a:t>Can be used to connect Switch to switch, hub to hub, host to host, hub to switch, router directly to host and router to router</a:t>
            </a:r>
          </a:p>
        </p:txBody>
      </p:sp>
    </p:spTree>
    <p:extLst>
      <p:ext uri="{BB962C8B-B14F-4D97-AF65-F5344CB8AC3E}">
        <p14:creationId xmlns:p14="http://schemas.microsoft.com/office/powerpoint/2010/main" val="3572994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2.12: Typical uses for straight-through and cross-over Ethernet cables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14400" y="1981200"/>
            <a:ext cx="7491382" cy="2667000"/>
          </a:xfrm>
        </p:spPr>
      </p:pic>
    </p:spTree>
    <p:extLst>
      <p:ext uri="{BB962C8B-B14F-4D97-AF65-F5344CB8AC3E}">
        <p14:creationId xmlns:p14="http://schemas.microsoft.com/office/powerpoint/2010/main" val="706844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2.13: UTP Gigabit crossover Ethernet cable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62000" y="2133600"/>
            <a:ext cx="7315200" cy="2438400"/>
          </a:xfrm>
        </p:spPr>
      </p:pic>
      <p:sp>
        <p:nvSpPr>
          <p:cNvPr id="5" name="Rectangle 4"/>
          <p:cNvSpPr/>
          <p:nvPr/>
        </p:nvSpPr>
        <p:spPr>
          <a:xfrm>
            <a:off x="304800" y="5105399"/>
            <a:ext cx="8382000" cy="923330"/>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For a straight-through cable it’s still 1 to 1, 2 to 2, and so on up to pin 8. And in creating the gigabit crossover cable, you’d still cross 1 to 3 and 2 to 6, but you would add 4 to 7 and 5 to 8—pretty straightforward!</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65033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2.14: Rolled Ethernet cable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71600" y="1752600"/>
            <a:ext cx="6324600" cy="3485836"/>
          </a:xfrm>
        </p:spPr>
      </p:pic>
      <p:sp>
        <p:nvSpPr>
          <p:cNvPr id="5" name="Rectangle 4"/>
          <p:cNvSpPr/>
          <p:nvPr/>
        </p:nvSpPr>
        <p:spPr>
          <a:xfrm>
            <a:off x="152400" y="5610805"/>
            <a:ext cx="8610600" cy="923330"/>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These are probably the easiest cables to make because you just cut the end off on one side of a straight-through cable, turn it over, and put it back on—with a new connector, of course!</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118890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2.15: Configuring your console emulation program</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38400" y="2590800"/>
            <a:ext cx="4343400" cy="3965713"/>
          </a:xfrm>
        </p:spPr>
      </p:pic>
      <p:sp>
        <p:nvSpPr>
          <p:cNvPr id="5" name="Rectangle 4"/>
          <p:cNvSpPr/>
          <p:nvPr/>
        </p:nvSpPr>
        <p:spPr>
          <a:xfrm>
            <a:off x="457200" y="1752600"/>
            <a:ext cx="8001000" cy="646331"/>
          </a:xfrm>
          <a:prstGeom prst="rect">
            <a:avLst/>
          </a:prstGeom>
        </p:spPr>
        <p:txBody>
          <a:bodyPr wrap="square">
            <a:spAutoFit/>
          </a:bodyPr>
          <a:lstStyle/>
          <a:p>
            <a:pPr algn="ctr"/>
            <a:r>
              <a:rPr lang="en-US" dirty="0">
                <a:latin typeface="Times New Roman" panose="02020603050405020304" pitchFamily="18" charset="0"/>
                <a:ea typeface="Times New Roman" panose="02020603050405020304" pitchFamily="18" charset="0"/>
              </a:rPr>
              <a:t>Notice that Bit Rate is set to 9600, Data Bits to 8, Parity to None, and Flow Control is set to None. </a:t>
            </a:r>
            <a:endParaRPr lang="en-US" dirty="0"/>
          </a:p>
        </p:txBody>
      </p:sp>
    </p:spTree>
    <p:extLst>
      <p:ext uri="{BB962C8B-B14F-4D97-AF65-F5344CB8AC3E}">
        <p14:creationId xmlns:p14="http://schemas.microsoft.com/office/powerpoint/2010/main" val="2118101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3175" y="0"/>
            <a:ext cx="2057400" cy="68580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30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3513"/>
            <a:ext cx="1447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Rectangle 6"/>
          <p:cNvSpPr>
            <a:spLocks noChangeArrowheads="1"/>
          </p:cNvSpPr>
          <p:nvPr/>
        </p:nvSpPr>
        <p:spPr bwMode="auto">
          <a:xfrm>
            <a:off x="0" y="6400800"/>
            <a:ext cx="2057400" cy="4572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307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464300"/>
            <a:ext cx="1295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Rectangle 8"/>
          <p:cNvSpPr>
            <a:spLocks noGrp="1" noChangeArrowheads="1"/>
          </p:cNvSpPr>
          <p:nvPr>
            <p:ph type="title"/>
          </p:nvPr>
        </p:nvSpPr>
        <p:spPr>
          <a:xfrm>
            <a:off x="2133600" y="61452"/>
            <a:ext cx="6553200" cy="1143000"/>
          </a:xfrm>
          <a:noFill/>
        </p:spPr>
        <p:txBody>
          <a:bodyPr/>
          <a:lstStyle/>
          <a:p>
            <a:pPr eaLnBrk="1" hangingPunct="1"/>
            <a:r>
              <a:rPr lang="en-US" dirty="0"/>
              <a:t>Chapter 2 Objectives</a:t>
            </a:r>
          </a:p>
        </p:txBody>
      </p:sp>
      <p:sp>
        <p:nvSpPr>
          <p:cNvPr id="3079" name="Rectangle 9"/>
          <p:cNvSpPr>
            <a:spLocks noGrp="1" noChangeArrowheads="1"/>
          </p:cNvSpPr>
          <p:nvPr>
            <p:ph type="body" idx="1"/>
          </p:nvPr>
        </p:nvSpPr>
        <p:spPr>
          <a:xfrm>
            <a:off x="2362200" y="1219200"/>
            <a:ext cx="6629400" cy="4754563"/>
          </a:xfrm>
          <a:noFill/>
        </p:spPr>
        <p:txBody>
          <a:bodyPr/>
          <a:lstStyle/>
          <a:p>
            <a:pPr eaLnBrk="1" hangingPunct="1"/>
            <a:r>
              <a:rPr lang="en-US" sz="2400" dirty="0"/>
              <a:t>The CCENT Topics Covered in this chapter include:</a:t>
            </a:r>
          </a:p>
          <a:p>
            <a:r>
              <a:rPr lang="en-US" sz="1800" b="1" u="sng" dirty="0"/>
              <a:t>Operation of IP Data Networks</a:t>
            </a:r>
          </a:p>
          <a:p>
            <a:pPr lvl="1"/>
            <a:r>
              <a:rPr lang="en-US" sz="1400" b="1" u="sng" dirty="0"/>
              <a:t>Recognize the purpose and functions of various network devices such as Routers, Switches, Bridges and Hubs.</a:t>
            </a:r>
          </a:p>
          <a:p>
            <a:pPr lvl="1"/>
            <a:r>
              <a:rPr lang="en-US" sz="1400" b="1" u="sng" dirty="0"/>
              <a:t>Select the components required to meet a given network specification.</a:t>
            </a:r>
          </a:p>
          <a:p>
            <a:pPr lvl="1"/>
            <a:r>
              <a:rPr lang="en-US" sz="1400" b="1" u="sng" dirty="0"/>
              <a:t>Predict the data flow between two hosts across a network.</a:t>
            </a:r>
          </a:p>
          <a:p>
            <a:pPr lvl="1"/>
            <a:r>
              <a:rPr lang="en-US" sz="1400" b="1" u="sng" dirty="0"/>
              <a:t>Identify the appropriate media, cables, ports, and connectors to connect Cisco network devices to other network devices and hosts in a LAN</a:t>
            </a:r>
          </a:p>
          <a:p>
            <a:r>
              <a:rPr lang="en-US" sz="1800" b="1" u="sng" dirty="0"/>
              <a:t>LAN Switching Technologies</a:t>
            </a:r>
          </a:p>
          <a:p>
            <a:pPr lvl="1"/>
            <a:r>
              <a:rPr lang="en-US" sz="1400" b="1" u="sng" dirty="0"/>
              <a:t>Determine the technology and media access control method for Ethernet networks</a:t>
            </a:r>
          </a:p>
          <a:p>
            <a:pPr lvl="1"/>
            <a:r>
              <a:rPr lang="en-US" sz="1400" b="1" u="sng" dirty="0"/>
              <a:t>Identify basic switching concepts and the operation of Cisco switches.</a:t>
            </a:r>
          </a:p>
          <a:p>
            <a:pPr lvl="2"/>
            <a:r>
              <a:rPr lang="en-US" sz="800" b="1" u="sng" dirty="0"/>
              <a:t>Collision Domains</a:t>
            </a:r>
          </a:p>
          <a:p>
            <a:pPr lvl="2"/>
            <a:r>
              <a:rPr lang="en-US" sz="800" b="1" u="sng" dirty="0"/>
              <a:t>Broadcast Domains</a:t>
            </a:r>
          </a:p>
          <a:p>
            <a:pPr eaLnBrk="1" hangingPunct="1"/>
            <a:endParaRPr lang="en-US" dirty="0"/>
          </a:p>
        </p:txBody>
      </p:sp>
      <p:sp>
        <p:nvSpPr>
          <p:cNvPr id="3080" name="Rectangle 10"/>
          <p:cNvSpPr>
            <a:spLocks noChangeArrowheads="1"/>
          </p:cNvSpPr>
          <p:nvPr/>
        </p:nvSpPr>
        <p:spPr bwMode="auto">
          <a:xfrm>
            <a:off x="7696200" y="6248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8AB83955-4442-4294-BF27-38EC711BBB92}" type="slidenum">
              <a:rPr lang="en-US" sz="1400">
                <a:latin typeface="Times" panose="02020603050405020304" pitchFamily="18" charset="0"/>
              </a:rPr>
              <a:pPr algn="r"/>
              <a:t>2</a:t>
            </a:fld>
            <a:endParaRPr 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2.16: A Cisco 2960 console connections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886200" y="3797438"/>
            <a:ext cx="4495800" cy="2791231"/>
          </a:xfrm>
        </p:spPr>
      </p:pic>
      <p:sp>
        <p:nvSpPr>
          <p:cNvPr id="5" name="Rectangle 4"/>
          <p:cNvSpPr/>
          <p:nvPr/>
        </p:nvSpPr>
        <p:spPr>
          <a:xfrm>
            <a:off x="457200" y="1730375"/>
            <a:ext cx="8042997" cy="1754326"/>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Notice there are two console connections on this new switch—a typical original RJ45 connection, and the newer mini type-B USB console. </a:t>
            </a:r>
          </a:p>
          <a:p>
            <a:endParaRPr lang="en-US" dirty="0">
              <a:latin typeface="Times New Roman" panose="02020603050405020304" pitchFamily="18" charset="0"/>
              <a:ea typeface="Times New Roman" panose="02020603050405020304" pitchFamily="18" charset="0"/>
            </a:endParaRPr>
          </a:p>
          <a:p>
            <a:r>
              <a:rPr lang="en-US" dirty="0">
                <a:latin typeface="Times New Roman" panose="02020603050405020304" pitchFamily="18" charset="0"/>
                <a:ea typeface="Times New Roman" panose="02020603050405020304" pitchFamily="18" charset="0"/>
              </a:rPr>
              <a:t>Remember that the new USB port supersedes the RJ45 port if you just happen to plug into both at the same time, and the USB port can have speeds up to 115,200 Kbps, which is awesome if you have to use </a:t>
            </a:r>
            <a:r>
              <a:rPr lang="en-US" dirty="0" err="1">
                <a:latin typeface="Times New Roman" panose="02020603050405020304" pitchFamily="18" charset="0"/>
                <a:ea typeface="Times New Roman" panose="02020603050405020304" pitchFamily="18" charset="0"/>
              </a:rPr>
              <a:t>Xmodem</a:t>
            </a:r>
            <a:r>
              <a:rPr lang="en-US" dirty="0">
                <a:latin typeface="Times New Roman" panose="02020603050405020304" pitchFamily="18" charset="0"/>
                <a:ea typeface="Times New Roman" panose="02020603050405020304" pitchFamily="18" charset="0"/>
              </a:rPr>
              <a:t> to update an IOS. </a:t>
            </a:r>
            <a:endParaRPr lang="en-US" dirty="0"/>
          </a:p>
        </p:txBody>
      </p:sp>
    </p:spTree>
    <p:extLst>
      <p:ext uri="{BB962C8B-B14F-4D97-AF65-F5344CB8AC3E}">
        <p14:creationId xmlns:p14="http://schemas.microsoft.com/office/powerpoint/2010/main" val="25265845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72" y="228600"/>
            <a:ext cx="8610600" cy="1173162"/>
          </a:xfrm>
        </p:spPr>
        <p:txBody>
          <a:bodyPr/>
          <a:lstStyle/>
          <a:p>
            <a:r>
              <a:rPr lang="en-US" dirty="0"/>
              <a:t>Figure 2.17: RJ45 UTP cable question #1</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76945" y="2819400"/>
            <a:ext cx="3849944" cy="2667000"/>
          </a:xfrm>
        </p:spPr>
      </p:pic>
      <p:sp>
        <p:nvSpPr>
          <p:cNvPr id="5" name="Rectangle 4"/>
          <p:cNvSpPr/>
          <p:nvPr/>
        </p:nvSpPr>
        <p:spPr>
          <a:xfrm>
            <a:off x="349017" y="1600200"/>
            <a:ext cx="8305800" cy="646331"/>
          </a:xfrm>
          <a:prstGeom prst="rect">
            <a:avLst/>
          </a:prstGeom>
        </p:spPr>
        <p:txBody>
          <a:bodyPr wrap="square">
            <a:spAutoFit/>
          </a:bodyPr>
          <a:lstStyle/>
          <a:p>
            <a:pPr marL="457200" marR="0" indent="457200" algn="ctr">
              <a:spcBef>
                <a:spcPts val="0"/>
              </a:spcBef>
              <a:spcAft>
                <a:spcPts val="600"/>
              </a:spcAft>
            </a:pPr>
            <a:r>
              <a:rPr lang="en-US" dirty="0">
                <a:latin typeface="Times New Roman" panose="02020603050405020304" pitchFamily="18" charset="0"/>
                <a:ea typeface="Times New Roman" panose="02020603050405020304" pitchFamily="18" charset="0"/>
              </a:rPr>
              <a:t>Now that you’ve seen the various RJ45 unshielded twisted-pair (UTP) cables, what type of cable is used between the switches in Figure 2.17?</a:t>
            </a:r>
            <a:endParaRPr lang="en-US" dirty="0">
              <a:effectLst/>
              <a:latin typeface="Times New Roman" panose="02020603050405020304" pitchFamily="18" charset="0"/>
              <a:ea typeface="Times New Roman" panose="02020603050405020304" pitchFamily="18" charset="0"/>
            </a:endParaRPr>
          </a:p>
        </p:txBody>
      </p:sp>
      <p:sp>
        <p:nvSpPr>
          <p:cNvPr id="6" name="Rectangle 5"/>
          <p:cNvSpPr/>
          <p:nvPr/>
        </p:nvSpPr>
        <p:spPr>
          <a:xfrm>
            <a:off x="990600" y="5859214"/>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crossover cable is used here</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45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lstStyle/>
          <a:p>
            <a:r>
              <a:rPr lang="en-US" dirty="0"/>
              <a:t>Figure 2.18: RJ45 UTP cable question #2</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5866" y="1905000"/>
            <a:ext cx="4556067" cy="3263721"/>
          </a:xfrm>
        </p:spPr>
      </p:pic>
      <p:sp>
        <p:nvSpPr>
          <p:cNvPr id="5" name="Rectangle 4"/>
          <p:cNvSpPr/>
          <p:nvPr/>
        </p:nvSpPr>
        <p:spPr>
          <a:xfrm>
            <a:off x="1036320" y="1295400"/>
            <a:ext cx="7193280" cy="400110"/>
          </a:xfrm>
          <a:prstGeom prst="rect">
            <a:avLst/>
          </a:prstGeom>
        </p:spPr>
        <p:txBody>
          <a:bodyPr wrap="square">
            <a:spAutoFit/>
          </a:bodyPr>
          <a:lstStyle/>
          <a:p>
            <a:r>
              <a:rPr lang="en-US" sz="2000" dirty="0">
                <a:latin typeface="Times New Roman" panose="02020603050405020304" pitchFamily="18" charset="0"/>
                <a:ea typeface="Times New Roman" panose="02020603050405020304" pitchFamily="18" charset="0"/>
              </a:rPr>
              <a:t>What types of cables are used in the network shown in Figure 2.18?</a:t>
            </a:r>
            <a:endParaRPr lang="en-US" sz="2000" dirty="0"/>
          </a:p>
        </p:txBody>
      </p:sp>
      <p:sp>
        <p:nvSpPr>
          <p:cNvPr id="6" name="Rectangle 5"/>
          <p:cNvSpPr/>
          <p:nvPr/>
        </p:nvSpPr>
        <p:spPr>
          <a:xfrm>
            <a:off x="609600" y="5562600"/>
            <a:ext cx="9144000" cy="1169551"/>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Between switches, we use crossover cable;</a:t>
            </a:r>
          </a:p>
          <a:p>
            <a:pPr marL="457200" marR="0" indent="457200">
              <a:spcBef>
                <a:spcPts val="0"/>
              </a:spcBef>
              <a:spcAft>
                <a:spcPts val="600"/>
              </a:spcAft>
            </a:pPr>
            <a:r>
              <a:rPr lang="en-US" sz="2000" b="1" dirty="0">
                <a:solidFill>
                  <a:srgbClr val="FF0000"/>
                </a:solidFill>
                <a:effectLst/>
                <a:latin typeface="Times New Roman" panose="02020603050405020304" pitchFamily="18" charset="0"/>
                <a:ea typeface="Times New Roman" panose="02020603050405020304" pitchFamily="18" charset="0"/>
              </a:rPr>
              <a:t>Between router and console, we use rolled cable;</a:t>
            </a:r>
          </a:p>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Router to switch or host to </a:t>
            </a:r>
            <a:r>
              <a:rPr lang="en-US" sz="2000" b="1" dirty="0" err="1">
                <a:solidFill>
                  <a:srgbClr val="FF0000"/>
                </a:solidFill>
                <a:latin typeface="Times New Roman" panose="02020603050405020304" pitchFamily="18" charset="0"/>
                <a:ea typeface="Times New Roman" panose="02020603050405020304" pitchFamily="18" charset="0"/>
              </a:rPr>
              <a:t>swtich</a:t>
            </a:r>
            <a:r>
              <a:rPr lang="en-US" sz="2000" b="1" dirty="0">
                <a:solidFill>
                  <a:srgbClr val="FF0000"/>
                </a:solidFill>
                <a:latin typeface="Times New Roman" panose="02020603050405020304" pitchFamily="18" charset="0"/>
                <a:ea typeface="Times New Roman" panose="02020603050405020304" pitchFamily="18" charset="0"/>
              </a:rPr>
              <a:t>, we use straight-through cable;</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3876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2.21: Data encapsulation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4000" y="1387158"/>
            <a:ext cx="5715000" cy="3577946"/>
          </a:xfrm>
        </p:spPr>
      </p:pic>
      <p:sp>
        <p:nvSpPr>
          <p:cNvPr id="5" name="Rectangle 4"/>
          <p:cNvSpPr/>
          <p:nvPr/>
        </p:nvSpPr>
        <p:spPr>
          <a:xfrm>
            <a:off x="609600" y="5638800"/>
            <a:ext cx="8305800" cy="92333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Figure 2.21 shows the PDUs and how they attach control information to each layer. This figure demonstrates how the upper-layer user data is converted for transmission on the network. </a:t>
            </a:r>
            <a:endParaRPr lang="en-US" dirty="0"/>
          </a:p>
        </p:txBody>
      </p:sp>
    </p:spTree>
    <p:extLst>
      <p:ext uri="{BB962C8B-B14F-4D97-AF65-F5344CB8AC3E}">
        <p14:creationId xmlns:p14="http://schemas.microsoft.com/office/powerpoint/2010/main" val="2059596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 y="533400"/>
            <a:ext cx="8505825" cy="3041021"/>
          </a:xfrm>
          <a:prstGeom prst="rect">
            <a:avLst/>
          </a:prstGeom>
        </p:spPr>
      </p:pic>
      <p:sp>
        <p:nvSpPr>
          <p:cNvPr id="5" name="Rectangle 4"/>
          <p:cNvSpPr/>
          <p:nvPr/>
        </p:nvSpPr>
        <p:spPr>
          <a:xfrm>
            <a:off x="-304800" y="5562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C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1612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812" y="533400"/>
            <a:ext cx="9120188" cy="2558469"/>
          </a:xfrm>
          <a:prstGeom prst="rect">
            <a:avLst/>
          </a:prstGeom>
        </p:spPr>
      </p:pic>
      <p:sp>
        <p:nvSpPr>
          <p:cNvPr id="5" name="Rectangle 4"/>
          <p:cNvSpPr/>
          <p:nvPr/>
        </p:nvSpPr>
        <p:spPr>
          <a:xfrm>
            <a:off x="-304800" y="5562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a:t>
            </a:r>
            <a:r>
              <a:rPr lang="en-US" sz="2000" b="1">
                <a:solidFill>
                  <a:srgbClr val="FF0000"/>
                </a:solidFill>
                <a:latin typeface="Times New Roman" panose="02020603050405020304" pitchFamily="18" charset="0"/>
                <a:ea typeface="Times New Roman" panose="02020603050405020304" pitchFamily="18" charset="0"/>
              </a:rPr>
              <a:t> </a:t>
            </a:r>
            <a:r>
              <a:rPr lang="en-US" sz="2000" b="1" dirty="0">
                <a:solidFill>
                  <a:srgbClr val="FF0000"/>
                </a:solidFill>
                <a:latin typeface="Times New Roman" panose="02020603050405020304" pitchFamily="18" charset="0"/>
                <a:ea typeface="Times New Roman" panose="02020603050405020304" pitchFamily="18" charset="0"/>
              </a:rPr>
              <a:t>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0652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0" y="838200"/>
            <a:ext cx="8153400" cy="2093941"/>
          </a:xfrm>
          <a:prstGeom prst="rect">
            <a:avLst/>
          </a:prstGeom>
        </p:spPr>
      </p:pic>
      <p:sp>
        <p:nvSpPr>
          <p:cNvPr id="6" name="Rectangle 5"/>
          <p:cNvSpPr/>
          <p:nvPr/>
        </p:nvSpPr>
        <p:spPr>
          <a:xfrm>
            <a:off x="-304800" y="5562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D are the correct answers</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248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33400"/>
            <a:ext cx="8527079" cy="2505075"/>
          </a:xfrm>
          <a:prstGeom prst="rect">
            <a:avLst/>
          </a:prstGeom>
        </p:spPr>
      </p:pic>
      <p:sp>
        <p:nvSpPr>
          <p:cNvPr id="5" name="Rectangle 4"/>
          <p:cNvSpPr/>
          <p:nvPr/>
        </p:nvSpPr>
        <p:spPr>
          <a:xfrm>
            <a:off x="-304800" y="5562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B, D are the correct answers</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0714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4337" y="609600"/>
            <a:ext cx="8315325" cy="3876675"/>
          </a:xfrm>
          <a:prstGeom prst="rect">
            <a:avLst/>
          </a:prstGeom>
        </p:spPr>
      </p:pic>
      <p:sp>
        <p:nvSpPr>
          <p:cNvPr id="6" name="Rectangle 5"/>
          <p:cNvSpPr/>
          <p:nvPr/>
        </p:nvSpPr>
        <p:spPr>
          <a:xfrm>
            <a:off x="-304800" y="4910138"/>
            <a:ext cx="9144000" cy="1585049"/>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D is the correct answer</a:t>
            </a:r>
          </a:p>
          <a:p>
            <a:pPr marL="457200" marR="0" indent="457200">
              <a:spcBef>
                <a:spcPts val="0"/>
              </a:spcBef>
              <a:spcAft>
                <a:spcPts val="600"/>
              </a:spcAft>
            </a:pPr>
            <a:r>
              <a:rPr lang="en-US" dirty="0"/>
              <a:t>The 4-byte Ethernet FCS field, found in the Ethernet trailer, allows the receiving node to see what the sending node computed with a math formula that is a key part of the error-detection process. Note that Ethernet defines the process of detecting errors (error detection), but not error recovery. </a:t>
            </a:r>
            <a:endParaRPr lang="en-US"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0203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381000"/>
            <a:ext cx="8305800" cy="3297507"/>
          </a:xfrm>
          <a:prstGeom prst="rect">
            <a:avLst/>
          </a:prstGeom>
        </p:spPr>
      </p:pic>
      <p:sp>
        <p:nvSpPr>
          <p:cNvPr id="6" name="Rectangle 5"/>
          <p:cNvSpPr/>
          <p:nvPr/>
        </p:nvSpPr>
        <p:spPr>
          <a:xfrm>
            <a:off x="-304800" y="5562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D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802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Networks in Review</a:t>
            </a:r>
            <a:endParaRPr lang="en-US" dirty="0"/>
          </a:p>
        </p:txBody>
      </p:sp>
      <p:sp>
        <p:nvSpPr>
          <p:cNvPr id="3" name="Content Placeholder 2"/>
          <p:cNvSpPr>
            <a:spLocks noGrp="1"/>
          </p:cNvSpPr>
          <p:nvPr>
            <p:ph idx="1"/>
          </p:nvPr>
        </p:nvSpPr>
        <p:spPr/>
        <p:txBody>
          <a:bodyPr/>
          <a:lstStyle/>
          <a:p>
            <a:r>
              <a:rPr lang="en-US" i="1" dirty="0"/>
              <a:t>Ethernet </a:t>
            </a:r>
            <a:r>
              <a:rPr lang="en-US" dirty="0"/>
              <a:t>is a contention-based media access method that allows all hosts on a </a:t>
            </a:r>
            <a:r>
              <a:rPr lang="en-US" dirty="0" smtClean="0"/>
              <a:t>network to </a:t>
            </a:r>
            <a:r>
              <a:rPr lang="en-US" dirty="0"/>
              <a:t>share the same </a:t>
            </a:r>
            <a:r>
              <a:rPr lang="en-US" dirty="0" smtClean="0"/>
              <a:t>link’s bandwidth</a:t>
            </a:r>
            <a:r>
              <a:rPr lang="en-US" dirty="0"/>
              <a:t>. </a:t>
            </a:r>
            <a:endParaRPr lang="en-US" dirty="0" smtClean="0"/>
          </a:p>
          <a:p>
            <a:r>
              <a:rPr lang="en-US" dirty="0" smtClean="0"/>
              <a:t>Really </a:t>
            </a:r>
            <a:r>
              <a:rPr lang="en-US" dirty="0"/>
              <a:t>pretty simple to implement and </a:t>
            </a:r>
            <a:r>
              <a:rPr lang="en-US" dirty="0" smtClean="0"/>
              <a:t>is </a:t>
            </a:r>
            <a:r>
              <a:rPr lang="en-US" dirty="0"/>
              <a:t>so readily </a:t>
            </a:r>
            <a:r>
              <a:rPr lang="en-US" dirty="0" smtClean="0"/>
              <a:t>scalable</a:t>
            </a:r>
            <a:r>
              <a:rPr lang="en-US" dirty="0"/>
              <a:t>.</a:t>
            </a:r>
            <a:endParaRPr lang="en-US" dirty="0" smtClean="0"/>
          </a:p>
          <a:p>
            <a:r>
              <a:rPr lang="en-US" dirty="0" smtClean="0"/>
              <a:t>Ethernet </a:t>
            </a:r>
            <a:r>
              <a:rPr lang="en-US" dirty="0"/>
              <a:t>uses both Data Link and Physical layer </a:t>
            </a:r>
            <a:r>
              <a:rPr lang="en-US" dirty="0" smtClean="0"/>
              <a:t>specifications.</a:t>
            </a:r>
            <a:endParaRPr lang="en-US" dirty="0"/>
          </a:p>
        </p:txBody>
      </p:sp>
    </p:spTree>
    <p:extLst>
      <p:ext uri="{BB962C8B-B14F-4D97-AF65-F5344CB8AC3E}">
        <p14:creationId xmlns:p14="http://schemas.microsoft.com/office/powerpoint/2010/main" val="6939816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600" y="228600"/>
            <a:ext cx="7315200" cy="4539424"/>
          </a:xfrm>
          <a:prstGeom prst="rect">
            <a:avLst/>
          </a:prstGeom>
        </p:spPr>
      </p:pic>
      <p:sp>
        <p:nvSpPr>
          <p:cNvPr id="5" name="Rectangle 4"/>
          <p:cNvSpPr/>
          <p:nvPr/>
        </p:nvSpPr>
        <p:spPr>
          <a:xfrm>
            <a:off x="-304800" y="5562600"/>
            <a:ext cx="9144000" cy="1169551"/>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1 is UTP </a:t>
            </a:r>
            <a:r>
              <a:rPr lang="en-US" sz="2000" b="1" dirty="0" smtClean="0">
                <a:solidFill>
                  <a:srgbClr val="FF0000"/>
                </a:solidFill>
                <a:latin typeface="Times New Roman" panose="02020603050405020304" pitchFamily="18" charset="0"/>
                <a:ea typeface="Times New Roman" panose="02020603050405020304" pitchFamily="18" charset="0"/>
              </a:rPr>
              <a:t>straight-through </a:t>
            </a:r>
            <a:r>
              <a:rPr lang="en-US" sz="2000" b="1" dirty="0">
                <a:solidFill>
                  <a:srgbClr val="FF0000"/>
                </a:solidFill>
                <a:latin typeface="Times New Roman" panose="02020603050405020304" pitchFamily="18" charset="0"/>
                <a:ea typeface="Times New Roman" panose="02020603050405020304" pitchFamily="18" charset="0"/>
              </a:rPr>
              <a:t>cable</a:t>
            </a:r>
          </a:p>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4 is UTP crossover cable</a:t>
            </a:r>
          </a:p>
          <a:p>
            <a:pPr marL="457200" marR="0" indent="457200">
              <a:spcBef>
                <a:spcPts val="0"/>
              </a:spcBef>
              <a:spcAft>
                <a:spcPts val="600"/>
              </a:spcAft>
            </a:pP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0135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8600" y="762000"/>
            <a:ext cx="8443913" cy="3618820"/>
          </a:xfrm>
          <a:prstGeom prst="rect">
            <a:avLst/>
          </a:prstGeom>
        </p:spPr>
      </p:pic>
      <p:sp>
        <p:nvSpPr>
          <p:cNvPr id="6" name="Rectangle 5"/>
          <p:cNvSpPr/>
          <p:nvPr/>
        </p:nvSpPr>
        <p:spPr>
          <a:xfrm>
            <a:off x="-304800" y="5562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C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31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3175" y="0"/>
            <a:ext cx="2057400" cy="68580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286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3513"/>
            <a:ext cx="1447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Rectangle 6"/>
          <p:cNvSpPr>
            <a:spLocks noChangeArrowheads="1"/>
          </p:cNvSpPr>
          <p:nvPr/>
        </p:nvSpPr>
        <p:spPr bwMode="auto">
          <a:xfrm>
            <a:off x="0" y="6400800"/>
            <a:ext cx="2057400" cy="4572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2867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464300"/>
            <a:ext cx="1295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8"/>
          <p:cNvSpPr>
            <a:spLocks noGrp="1" noChangeArrowheads="1"/>
          </p:cNvSpPr>
          <p:nvPr>
            <p:ph type="title"/>
          </p:nvPr>
        </p:nvSpPr>
        <p:spPr>
          <a:xfrm>
            <a:off x="2133600" y="274638"/>
            <a:ext cx="6553200" cy="1143000"/>
          </a:xfrm>
          <a:noFill/>
        </p:spPr>
        <p:txBody>
          <a:bodyPr/>
          <a:lstStyle/>
          <a:p>
            <a:pPr eaLnBrk="1" hangingPunct="1"/>
            <a:r>
              <a:rPr lang="en-US"/>
              <a:t>Written Labs and Review Questions</a:t>
            </a:r>
          </a:p>
        </p:txBody>
      </p:sp>
      <p:sp>
        <p:nvSpPr>
          <p:cNvPr id="28679" name="Rectangle 9"/>
          <p:cNvSpPr>
            <a:spLocks noGrp="1" noChangeArrowheads="1"/>
          </p:cNvSpPr>
          <p:nvPr>
            <p:ph type="body" idx="1"/>
          </p:nvPr>
        </p:nvSpPr>
        <p:spPr>
          <a:xfrm>
            <a:off x="2362200" y="1600200"/>
            <a:ext cx="6324600" cy="4525963"/>
          </a:xfrm>
          <a:noFill/>
        </p:spPr>
        <p:txBody>
          <a:bodyPr/>
          <a:lstStyle/>
          <a:p>
            <a:pPr lvl="1" eaLnBrk="1" hangingPunct="1"/>
            <a:r>
              <a:rPr lang="en-US" sz="2400" dirty="0"/>
              <a:t>Read through the Exam Essentials section together in class</a:t>
            </a:r>
          </a:p>
          <a:p>
            <a:pPr lvl="1" eaLnBrk="1" hangingPunct="1"/>
            <a:r>
              <a:rPr lang="en-US" sz="2400" dirty="0"/>
              <a:t>Open your books and go through all the written labs and the review questions.</a:t>
            </a:r>
          </a:p>
          <a:p>
            <a:pPr lvl="1" eaLnBrk="1" hangingPunct="1"/>
            <a:r>
              <a:rPr lang="en-US" sz="2400" dirty="0"/>
              <a:t>Review the answers in class.</a:t>
            </a:r>
          </a:p>
        </p:txBody>
      </p:sp>
      <p:sp>
        <p:nvSpPr>
          <p:cNvPr id="28680" name="Rectangle 11"/>
          <p:cNvSpPr>
            <a:spLocks noChangeArrowheads="1"/>
          </p:cNvSpPr>
          <p:nvPr/>
        </p:nvSpPr>
        <p:spPr bwMode="auto">
          <a:xfrm>
            <a:off x="7696200" y="6248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F0960F9B-35D3-4F3E-BAE5-FEE2EA68F4A8}" type="slidenum">
              <a:rPr lang="en-US" sz="1400">
                <a:latin typeface="Times" panose="02020603050405020304" pitchFamily="18" charset="0"/>
              </a:rPr>
              <a:pPr algn="r"/>
              <a:t>32</a:t>
            </a:fld>
            <a:endParaRPr lang="en-US" sz="1400">
              <a:latin typeface="Times" panose="02020603050405020304" pitchFamily="18" charset="0"/>
            </a:endParaRPr>
          </a:p>
        </p:txBody>
      </p:sp>
      <p:sp>
        <p:nvSpPr>
          <p:cNvPr id="28681" name="Rectangle 1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sz="1400">
              <a:latin typeface="Times" panose="02020603050405020304" pitchFamily="18" charset="0"/>
            </a:endParaRPr>
          </a:p>
        </p:txBody>
      </p:sp>
    </p:spTree>
    <p:extLst>
      <p:ext uri="{BB962C8B-B14F-4D97-AF65-F5344CB8AC3E}">
        <p14:creationId xmlns:p14="http://schemas.microsoft.com/office/powerpoint/2010/main" val="8041087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2.1: Legacy collision domain design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81200" y="1417638"/>
            <a:ext cx="4495800" cy="3977765"/>
          </a:xfrm>
        </p:spPr>
      </p:pic>
      <p:sp>
        <p:nvSpPr>
          <p:cNvPr id="5" name="Rectangle 4"/>
          <p:cNvSpPr/>
          <p:nvPr/>
        </p:nvSpPr>
        <p:spPr>
          <a:xfrm>
            <a:off x="381000" y="5486400"/>
            <a:ext cx="8610600" cy="1200329"/>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Figure 2.1 shows an old, legacy network that’s a single collision domain where only one host can transmit at a time.;</a:t>
            </a:r>
          </a:p>
          <a:p>
            <a:endParaRPr lang="en-US" dirty="0">
              <a:latin typeface="Times New Roman" panose="02020603050405020304" pitchFamily="18" charset="0"/>
              <a:ea typeface="Times New Roman" panose="02020603050405020304" pitchFamily="18" charset="0"/>
            </a:endParaRPr>
          </a:p>
          <a:p>
            <a:r>
              <a:rPr lang="en-US" i="1" dirty="0">
                <a:latin typeface="Times New Roman" panose="02020603050405020304" pitchFamily="18" charset="0"/>
              </a:rPr>
              <a:t>If two devices happen to transmit at the same time, it will cause a collision</a:t>
            </a:r>
            <a:endParaRPr lang="en-US" i="1" dirty="0"/>
          </a:p>
        </p:txBody>
      </p:sp>
    </p:spTree>
    <p:extLst>
      <p:ext uri="{BB962C8B-B14F-4D97-AF65-F5344CB8AC3E}">
        <p14:creationId xmlns:p14="http://schemas.microsoft.com/office/powerpoint/2010/main" val="2371708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2.2: A typical network you’d see today</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0200" y="1904999"/>
            <a:ext cx="5638800" cy="3047999"/>
          </a:xfrm>
        </p:spPr>
      </p:pic>
      <p:sp>
        <p:nvSpPr>
          <p:cNvPr id="5" name="Rectangle 4"/>
          <p:cNvSpPr/>
          <p:nvPr/>
        </p:nvSpPr>
        <p:spPr>
          <a:xfrm>
            <a:off x="609600" y="5257800"/>
            <a:ext cx="8077200" cy="1477328"/>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Figure 2.2 shows a typical network design still used today and see if it’s any better.</a:t>
            </a:r>
          </a:p>
          <a:p>
            <a:endParaRPr lang="en-US" dirty="0">
              <a:latin typeface="Times New Roman" panose="02020603050405020304" pitchFamily="18" charset="0"/>
            </a:endParaRPr>
          </a:p>
          <a:p>
            <a:r>
              <a:rPr lang="en-US" dirty="0">
                <a:latin typeface="Times New Roman" panose="02020603050405020304" pitchFamily="18" charset="0"/>
              </a:rPr>
              <a:t>Good start: More bandwidth is gained for users using </a:t>
            </a:r>
            <a:r>
              <a:rPr lang="en-US" dirty="0" smtClean="0">
                <a:latin typeface="Times New Roman" panose="02020603050405020304" pitchFamily="18" charset="0"/>
              </a:rPr>
              <a:t>switches because each port off a switch is a single collision domain;</a:t>
            </a:r>
            <a:endParaRPr lang="en-US" dirty="0">
              <a:latin typeface="Times New Roman" panose="02020603050405020304" pitchFamily="18" charset="0"/>
            </a:endParaRPr>
          </a:p>
          <a:p>
            <a:r>
              <a:rPr lang="en-US" dirty="0">
                <a:latin typeface="Times New Roman" panose="02020603050405020304" pitchFamily="18" charset="0"/>
              </a:rPr>
              <a:t>Limitation: But switches do not break up broadcast domain</a:t>
            </a:r>
            <a:endParaRPr lang="en-US" dirty="0"/>
          </a:p>
        </p:txBody>
      </p:sp>
    </p:spTree>
    <p:extLst>
      <p:ext uri="{BB962C8B-B14F-4D97-AF65-F5344CB8AC3E}">
        <p14:creationId xmlns:p14="http://schemas.microsoft.com/office/powerpoint/2010/main" val="14286643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2.3: A router creates broadcast domain boundaries.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85800" y="1981200"/>
            <a:ext cx="7332898" cy="2514600"/>
          </a:xfrm>
        </p:spPr>
      </p:pic>
      <p:sp>
        <p:nvSpPr>
          <p:cNvPr id="5" name="Rectangle 4"/>
          <p:cNvSpPr/>
          <p:nvPr/>
        </p:nvSpPr>
        <p:spPr>
          <a:xfrm>
            <a:off x="313649" y="5257800"/>
            <a:ext cx="8077200" cy="369332"/>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Figure 2.3 shows how a router would create a broadcast domain boundary.</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99821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2.4: CSMA/CD</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57562" y="1371600"/>
            <a:ext cx="2428875" cy="3400425"/>
          </a:xfrm>
        </p:spPr>
      </p:pic>
      <p:sp>
        <p:nvSpPr>
          <p:cNvPr id="6" name="Rectangle 5"/>
          <p:cNvSpPr/>
          <p:nvPr/>
        </p:nvSpPr>
        <p:spPr>
          <a:xfrm>
            <a:off x="-18011" y="5029200"/>
            <a:ext cx="9144000" cy="1754326"/>
          </a:xfrm>
          <a:prstGeom prst="rect">
            <a:avLst/>
          </a:prstGeom>
        </p:spPr>
        <p:txBody>
          <a:bodyPr wrap="square">
            <a:spAutoFit/>
          </a:bodyPr>
          <a:lstStyle/>
          <a:p>
            <a:r>
              <a:rPr lang="en-US" dirty="0" smtClean="0">
                <a:latin typeface="Times New Roman" panose="02020603050405020304" pitchFamily="18" charset="0"/>
                <a:ea typeface="Times New Roman" panose="02020603050405020304" pitchFamily="18" charset="0"/>
              </a:rPr>
              <a:t>When a host wants to transmit over the network, it first checks for the presence of a digital signal on the wire. </a:t>
            </a:r>
          </a:p>
          <a:p>
            <a:pPr marL="742950" lvl="1" indent="-285750">
              <a:buFont typeface="Arial" panose="020B0604020202020204" pitchFamily="34" charset="0"/>
              <a:buChar char="•"/>
            </a:pPr>
            <a:r>
              <a:rPr lang="en-US" dirty="0" smtClean="0">
                <a:latin typeface="Times New Roman" panose="02020603050405020304" pitchFamily="18" charset="0"/>
                <a:ea typeface="Times New Roman" panose="02020603050405020304" pitchFamily="18" charset="0"/>
              </a:rPr>
              <a:t>If all is clear and no other host is transmitting, the host will then proceed with its transmission</a:t>
            </a:r>
            <a:r>
              <a:rPr lang="en-US" dirty="0" smtClean="0">
                <a:latin typeface="Times New Roman" panose="02020603050405020304" pitchFamily="18" charset="0"/>
                <a:ea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the host detects another signal on the wire, </a:t>
            </a:r>
            <a:r>
              <a:rPr lang="en-US" dirty="0" smtClean="0">
                <a:latin typeface="Times New Roman" panose="02020603050405020304" pitchFamily="18" charset="0"/>
                <a:cs typeface="Times New Roman" panose="02020603050405020304" pitchFamily="18" charset="0"/>
              </a:rPr>
              <a:t>it sends </a:t>
            </a:r>
            <a:r>
              <a:rPr lang="en-US" dirty="0">
                <a:latin typeface="Times New Roman" panose="02020603050405020304" pitchFamily="18" charset="0"/>
                <a:cs typeface="Times New Roman" panose="02020603050405020304" pitchFamily="18" charset="0"/>
              </a:rPr>
              <a:t>out an extended jam signal that causes all nodes on the segment to stop </a:t>
            </a:r>
            <a:r>
              <a:rPr lang="en-US" dirty="0" smtClean="0">
                <a:latin typeface="Times New Roman" panose="02020603050405020304" pitchFamily="18" charset="0"/>
                <a:cs typeface="Times New Roman" panose="02020603050405020304" pitchFamily="18" charset="0"/>
              </a:rPr>
              <a:t>sending data</a:t>
            </a: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361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2.4: CSMA/CD</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57562" y="1371600"/>
            <a:ext cx="2428875" cy="3400425"/>
          </a:xfrm>
        </p:spPr>
      </p:pic>
      <p:sp>
        <p:nvSpPr>
          <p:cNvPr id="6" name="Rectangle 5"/>
          <p:cNvSpPr/>
          <p:nvPr/>
        </p:nvSpPr>
        <p:spPr>
          <a:xfrm>
            <a:off x="-18011" y="5029200"/>
            <a:ext cx="9144000" cy="1477328"/>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nodes respond to that jam signal by waiting a bit before attempting to </a:t>
            </a:r>
            <a:r>
              <a:rPr lang="en-US" dirty="0" smtClean="0">
                <a:latin typeface="Times New Roman" panose="02020603050405020304" pitchFamily="18" charset="0"/>
                <a:cs typeface="Times New Roman" panose="02020603050405020304" pitchFamily="18" charset="0"/>
              </a:rPr>
              <a:t>transmit again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Backoff</a:t>
            </a:r>
            <a:r>
              <a:rPr lang="en-US" dirty="0">
                <a:latin typeface="Times New Roman" panose="02020603050405020304" pitchFamily="18" charset="0"/>
                <a:cs typeface="Times New Roman" panose="02020603050405020304" pitchFamily="18" charset="0"/>
              </a:rPr>
              <a:t> algorithms determine when the colliding stations can </a:t>
            </a:r>
            <a:r>
              <a:rPr lang="en-US" dirty="0" smtClean="0">
                <a:latin typeface="Times New Roman" panose="02020603050405020304" pitchFamily="18" charset="0"/>
                <a:cs typeface="Times New Roman" panose="02020603050405020304" pitchFamily="18" charset="0"/>
              </a:rPr>
              <a:t>retransmit</a:t>
            </a:r>
            <a:r>
              <a:rPr lang="en-US" dirty="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after </a:t>
            </a:r>
            <a:r>
              <a:rPr lang="en-US" i="1" dirty="0" err="1">
                <a:latin typeface="Times New Roman" panose="02020603050405020304" pitchFamily="18" charset="0"/>
                <a:cs typeface="Times New Roman" panose="02020603050405020304" pitchFamily="18" charset="0"/>
              </a:rPr>
              <a:t>m</a:t>
            </a:r>
            <a:r>
              <a:rPr lang="en-US" dirty="0" err="1">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collision, NIC chooses </a:t>
            </a:r>
            <a:r>
              <a:rPr lang="en-US" i="1" dirty="0">
                <a:latin typeface="Times New Roman" panose="02020603050405020304" pitchFamily="18" charset="0"/>
                <a:cs typeface="Times New Roman" panose="02020603050405020304" pitchFamily="18" charset="0"/>
              </a:rPr>
              <a:t>K </a:t>
            </a:r>
            <a:r>
              <a:rPr lang="en-US" dirty="0">
                <a:latin typeface="Times New Roman" panose="02020603050405020304" pitchFamily="18" charset="0"/>
                <a:cs typeface="Times New Roman" panose="02020603050405020304" pitchFamily="18" charset="0"/>
              </a:rPr>
              <a:t>at random from </a:t>
            </a:r>
            <a:r>
              <a:rPr lang="en-US" i="1" dirty="0">
                <a:latin typeface="Times New Roman" panose="02020603050405020304" pitchFamily="18" charset="0"/>
                <a:cs typeface="Times New Roman" panose="02020603050405020304" pitchFamily="18" charset="0"/>
              </a:rPr>
              <a:t>{0,1,2, …, 2</a:t>
            </a:r>
            <a:r>
              <a:rPr lang="en-US" b="1" i="1" baseline="30000" dirty="0">
                <a:latin typeface="Times New Roman" panose="02020603050405020304" pitchFamily="18" charset="0"/>
                <a:cs typeface="Times New Roman" panose="02020603050405020304" pitchFamily="18" charset="0"/>
              </a:rPr>
              <a:t>m</a:t>
            </a:r>
            <a:r>
              <a:rPr lang="en-US" i="1" dirty="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NIC waits K</a:t>
            </a:r>
            <a:r>
              <a:rPr lang="el-G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512 bit times, </a:t>
            </a:r>
            <a:r>
              <a:rPr lang="en-US" dirty="0" smtClean="0">
                <a:latin typeface="Times New Roman" panose="02020603050405020304" pitchFamily="18" charset="0"/>
                <a:cs typeface="Times New Roman" panose="02020603050405020304" pitchFamily="18" charset="0"/>
              </a:rPr>
              <a:t>then retransmits the frame</a:t>
            </a:r>
            <a:endParaRPr lang="en-US"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pply longer </a:t>
            </a:r>
            <a:r>
              <a:rPr lang="en-US" dirty="0" err="1">
                <a:latin typeface="Times New Roman" panose="02020603050405020304" pitchFamily="18" charset="0"/>
                <a:cs typeface="Times New Roman" panose="02020603050405020304" pitchFamily="18" charset="0"/>
              </a:rPr>
              <a:t>backoff</a:t>
            </a:r>
            <a:r>
              <a:rPr lang="en-US" dirty="0">
                <a:latin typeface="Times New Roman" panose="02020603050405020304" pitchFamily="18" charset="0"/>
                <a:cs typeface="Times New Roman" panose="02020603050405020304" pitchFamily="18" charset="0"/>
              </a:rPr>
              <a:t> interval </a:t>
            </a:r>
            <a:r>
              <a:rPr lang="en-US" dirty="0" smtClean="0">
                <a:latin typeface="Times New Roman" panose="02020603050405020304" pitchFamily="18" charset="0"/>
                <a:cs typeface="Times New Roman" panose="02020603050405020304" pitchFamily="18" charset="0"/>
              </a:rPr>
              <a:t>with </a:t>
            </a:r>
            <a:r>
              <a:rPr lang="en-US" dirty="0">
                <a:latin typeface="Times New Roman" panose="02020603050405020304" pitchFamily="18" charset="0"/>
                <a:cs typeface="Times New Roman" panose="02020603050405020304" pitchFamily="18" charset="0"/>
              </a:rPr>
              <a:t>more collisions</a:t>
            </a:r>
          </a:p>
        </p:txBody>
      </p:sp>
    </p:spTree>
    <p:extLst>
      <p:ext uri="{BB962C8B-B14F-4D97-AF65-F5344CB8AC3E}">
        <p14:creationId xmlns:p14="http://schemas.microsoft.com/office/powerpoint/2010/main" val="1264351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2.5: Half-duplex example</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62200" y="1752600"/>
            <a:ext cx="4191000" cy="2555488"/>
          </a:xfrm>
        </p:spPr>
      </p:pic>
      <p:sp>
        <p:nvSpPr>
          <p:cNvPr id="5" name="Rectangle 4"/>
          <p:cNvSpPr/>
          <p:nvPr/>
        </p:nvSpPr>
        <p:spPr>
          <a:xfrm>
            <a:off x="1600200" y="4800600"/>
            <a:ext cx="7010400" cy="381000"/>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Figure 2.5 shows a network with four hosts connected to a hub.</a:t>
            </a:r>
            <a:endParaRPr lang="en-US" dirty="0"/>
          </a:p>
        </p:txBody>
      </p:sp>
    </p:spTree>
    <p:extLst>
      <p:ext uri="{BB962C8B-B14F-4D97-AF65-F5344CB8AC3E}">
        <p14:creationId xmlns:p14="http://schemas.microsoft.com/office/powerpoint/2010/main" val="314314919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1247</Words>
  <Application>Microsoft Office PowerPoint</Application>
  <PresentationFormat>On-screen Show (4:3)</PresentationFormat>
  <Paragraphs>115</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Times</vt:lpstr>
      <vt:lpstr>Times New Roman</vt:lpstr>
      <vt:lpstr>Wingdings</vt:lpstr>
      <vt:lpstr>Default Design</vt:lpstr>
      <vt:lpstr>PowerPoint Presentation</vt:lpstr>
      <vt:lpstr>Chapter 2 Objectives</vt:lpstr>
      <vt:lpstr>Ethernet Networks in Review</vt:lpstr>
      <vt:lpstr>Figure 2.1: Legacy collision domain design</vt:lpstr>
      <vt:lpstr>Figure 2.2: A typical network you’d see today</vt:lpstr>
      <vt:lpstr>Figure 2.3: A router creates broadcast domain boundaries.</vt:lpstr>
      <vt:lpstr>Figure 2.4: CSMA/CD</vt:lpstr>
      <vt:lpstr>Figure 2.4: CSMA/CD</vt:lpstr>
      <vt:lpstr>Figure 2.5: Half-duplex example</vt:lpstr>
      <vt:lpstr>Figure 2.6: Full-duplex example</vt:lpstr>
      <vt:lpstr>Figure 2.7: Ethernet addressing using MAC addresses</vt:lpstr>
      <vt:lpstr>Figure 2.8: Typical Ethernet frame format</vt:lpstr>
      <vt:lpstr>Figure 2.9: Category 5 Enhanced UTP cable</vt:lpstr>
      <vt:lpstr>Figure 2.10: Straight-through Ethernet cable</vt:lpstr>
      <vt:lpstr>Figure 2.11: Crossover Ethernet cable</vt:lpstr>
      <vt:lpstr>Figure 2.12: Typical uses for straight-through and cross-over Ethernet cables</vt:lpstr>
      <vt:lpstr>Figure 2.13: UTP Gigabit crossover Ethernet cable</vt:lpstr>
      <vt:lpstr>Figure 2.14: Rolled Ethernet cable</vt:lpstr>
      <vt:lpstr>Figure 2.15: Configuring your console emulation program</vt:lpstr>
      <vt:lpstr>Figure 2.16: A Cisco 2960 console connections</vt:lpstr>
      <vt:lpstr>Figure 2.17: RJ45 UTP cable question #1</vt:lpstr>
      <vt:lpstr>Figure 2.18: RJ45 UTP cable question #2</vt:lpstr>
      <vt:lpstr>Figure 2.21: Data encapsulation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Written Labs and Review Questions</vt:lpstr>
    </vt:vector>
  </TitlesOfParts>
  <Company>Wiley Publishing,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Janet Chang</dc:creator>
  <cp:lastModifiedBy>Yu, Senhua</cp:lastModifiedBy>
  <cp:revision>91</cp:revision>
  <dcterms:created xsi:type="dcterms:W3CDTF">2006-02-28T18:28:56Z</dcterms:created>
  <dcterms:modified xsi:type="dcterms:W3CDTF">2017-02-04T20:01:33Z</dcterms:modified>
</cp:coreProperties>
</file>